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21" r:id="rId3"/>
    <p:sldId id="257" r:id="rId4"/>
    <p:sldId id="266" r:id="rId5"/>
    <p:sldId id="258" r:id="rId6"/>
    <p:sldId id="268" r:id="rId7"/>
    <p:sldId id="269" r:id="rId8"/>
    <p:sldId id="270" r:id="rId9"/>
    <p:sldId id="262" r:id="rId10"/>
    <p:sldId id="263" r:id="rId11"/>
    <p:sldId id="329" r:id="rId12"/>
    <p:sldId id="324" r:id="rId13"/>
    <p:sldId id="259" r:id="rId14"/>
    <p:sldId id="260" r:id="rId15"/>
    <p:sldId id="331" r:id="rId16"/>
    <p:sldId id="309" r:id="rId17"/>
    <p:sldId id="265" r:id="rId18"/>
    <p:sldId id="332" r:id="rId19"/>
    <p:sldId id="296" r:id="rId20"/>
    <p:sldId id="298" r:id="rId21"/>
    <p:sldId id="300" r:id="rId22"/>
    <p:sldId id="302" r:id="rId23"/>
    <p:sldId id="312" r:id="rId24"/>
    <p:sldId id="317" r:id="rId25"/>
    <p:sldId id="333" r:id="rId26"/>
    <p:sldId id="334" r:id="rId27"/>
    <p:sldId id="335" r:id="rId28"/>
    <p:sldId id="336" r:id="rId29"/>
    <p:sldId id="337" r:id="rId30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gina Tatyana" initials="KT" lastIdx="1" clrIdx="0">
    <p:extLst>
      <p:ext uri="{19B8F6BF-5375-455C-9EA6-DF929625EA0E}">
        <p15:presenceInfo xmlns:p15="http://schemas.microsoft.com/office/powerpoint/2012/main" xmlns="" userId="1c3bee2622a1c90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1" autoAdjust="0"/>
    <p:restoredTop sz="98785" autoAdjust="0"/>
  </p:normalViewPr>
  <p:slideViewPr>
    <p:cSldViewPr snapToGrid="0">
      <p:cViewPr>
        <p:scale>
          <a:sx n="60" d="100"/>
          <a:sy n="60" d="100"/>
        </p:scale>
        <p:origin x="-1284" y="-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54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FA869-E3FB-4AF0-9551-EB803473CF8E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83990-4E37-46BC-8AB8-E9A1C5BA5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6733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7714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949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Телефон</a:t>
            </a:r>
            <a:r>
              <a:rPr lang="ru-RU" sz="1200" baseline="0" dirty="0" smtClean="0"/>
              <a:t> может заряжаться</a:t>
            </a:r>
            <a:r>
              <a:rPr lang="en-US" sz="1200" baseline="0" dirty="0" smtClean="0"/>
              <a:t>: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dirty="0" smtClean="0"/>
              <a:t>От кручения велосипедных педалей!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dirty="0" smtClean="0"/>
              <a:t>От воды (водород и кислород преобразуются</a:t>
            </a:r>
            <a:r>
              <a:rPr lang="en-US" sz="1200" dirty="0" smtClean="0"/>
              <a:t> </a:t>
            </a:r>
            <a:r>
              <a:rPr lang="ru-RU" sz="1200" dirty="0" smtClean="0"/>
              <a:t>в электроэнергию) 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От солнца (даже при плохой погоде и в помещении)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От тепла (от контакта с телом, от отопительных приборов)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2025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Телефон</a:t>
            </a:r>
            <a:r>
              <a:rPr lang="ru-RU" sz="1200" baseline="0" dirty="0" smtClean="0"/>
              <a:t> может заряжаться</a:t>
            </a:r>
            <a:r>
              <a:rPr lang="en-US" sz="1200" baseline="0" dirty="0" smtClean="0"/>
              <a:t>: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dirty="0" smtClean="0"/>
              <a:t>От кручения велосипедных педалей!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dirty="0" smtClean="0"/>
              <a:t>От воды (водород и кислород преобразуются</a:t>
            </a:r>
            <a:r>
              <a:rPr lang="en-US" sz="1200" dirty="0" smtClean="0"/>
              <a:t> </a:t>
            </a:r>
            <a:r>
              <a:rPr lang="ru-RU" sz="1200" dirty="0" smtClean="0"/>
              <a:t>в электроэнергию) 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От солнца (даже при плохой погоде и в помещении)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От тепла (от контакта с телом, от отопительных приборов)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202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Да, упаковка может быть сделана из переработанной бумаги</a:t>
            </a:r>
          </a:p>
          <a:p>
            <a:pPr marL="0" indent="0">
              <a:buNone/>
            </a:pPr>
            <a:r>
              <a:rPr lang="ru-RU" dirty="0" smtClean="0"/>
              <a:t>А печать на бумаге выполнена чернилами из сои.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МТС запускает новые эко-комплекты для </a:t>
            </a:r>
            <a:r>
              <a:rPr lang="ru-RU" dirty="0" err="1" smtClean="0"/>
              <a:t>sim</a:t>
            </a:r>
            <a:r>
              <a:rPr lang="ru-RU" dirty="0" smtClean="0"/>
              <a:t>-карт и упаковку под модем в рамках своего ЭКО-проекта 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4790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можете заказать такой чехол в интернет-магазине с доставкой в наш город, который можно найти по поисковым словам в Интернете. Мы уверены, что когда они будут пользоваться достаточным спросом, их можно будет купить и в обычном магазине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можете заказать такой чехол в интернет-магазине с доставкой в наш город, который можно найти по поисковым словам в Интернете. Мы уверены, что когда они будут пользоваться достаточным спросом, их можно будет купить и в обычном магазине.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1823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можете заказать такой чехол в интернет-магазине с доставкой в наш город, который можно найти по поисковым словам в Интернете. Мы уверены, что когда они будут пользоваться достаточным спросом, их можно будет купить и в обычном магазине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можете заказать такой чехол в интернет-магазине с доставкой в наш город, который можно найти по поисковым словам в Интернете. Мы уверены, что когда они будут пользоваться достаточным спросом, их можно будет купить и в обычном магазине.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1823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 smtClean="0"/>
              <a:t>Если вы отдали телефон в переработку, то</a:t>
            </a:r>
            <a:r>
              <a:rPr lang="en-US" sz="1200" dirty="0" smtClean="0"/>
              <a:t>:  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 smtClean="0"/>
              <a:t>Ценные материалы к нем обретут вторую жизнь в новом изделии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 smtClean="0"/>
              <a:t>Производителям не придется добывать новое сырье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 smtClean="0"/>
              <a:t>Мы сэкономим энергию и уменьшим количество</a:t>
            </a:r>
            <a:r>
              <a:rPr lang="ru-RU" sz="1200" baseline="0" dirty="0" smtClean="0"/>
              <a:t> </a:t>
            </a:r>
            <a:r>
              <a:rPr lang="ru-RU" sz="1200" dirty="0" smtClean="0"/>
              <a:t>химикатов 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 smtClean="0"/>
              <a:t>Мы уменьшим количество отходов на свалках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0758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Стадии переработки телефона</a:t>
            </a:r>
            <a:r>
              <a:rPr lang="en-US" dirty="0" smtClean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ru-RU" dirty="0" smtClean="0"/>
              <a:t>.</a:t>
            </a:r>
            <a:r>
              <a:rPr lang="ru-RU" baseline="0" dirty="0" smtClean="0"/>
              <a:t> </a:t>
            </a:r>
            <a:r>
              <a:rPr lang="ru-RU" dirty="0" smtClean="0"/>
              <a:t>Сортировка по производителям и моделям </a:t>
            </a:r>
          </a:p>
          <a:p>
            <a:pPr marL="0" lvl="0" indent="0">
              <a:buNone/>
            </a:pPr>
            <a:r>
              <a:rPr lang="ru-RU" dirty="0" smtClean="0"/>
              <a:t>2. Разборка на компоненты </a:t>
            </a:r>
            <a:endParaRPr lang="en-US" dirty="0" smtClean="0"/>
          </a:p>
          <a:p>
            <a:pPr marL="0" lvl="0" indent="0">
              <a:buNone/>
            </a:pPr>
            <a:r>
              <a:rPr lang="ru-RU" dirty="0" smtClean="0"/>
              <a:t>3.  Переработка самых важных составляющих</a:t>
            </a:r>
            <a:r>
              <a:rPr lang="en-US" dirty="0" smtClean="0"/>
              <a:t>: </a:t>
            </a:r>
            <a:r>
              <a:rPr lang="ru-RU" dirty="0" smtClean="0"/>
              <a:t> </a:t>
            </a:r>
          </a:p>
          <a:p>
            <a:r>
              <a:rPr lang="ru-RU" dirty="0" smtClean="0"/>
              <a:t>- Аккумулятор (самый опасный для природы) идет</a:t>
            </a:r>
            <a:r>
              <a:rPr lang="en-US" dirty="0" smtClean="0"/>
              <a:t> </a:t>
            </a:r>
            <a:r>
              <a:rPr lang="ru-RU" dirty="0" smtClean="0"/>
              <a:t>на специальные заводы по переработке</a:t>
            </a:r>
          </a:p>
          <a:p>
            <a:r>
              <a:rPr lang="ru-RU" dirty="0" smtClean="0"/>
              <a:t>- Электронная плата дробится,</a:t>
            </a:r>
            <a:r>
              <a:rPr lang="ru-RU" baseline="0" dirty="0" smtClean="0"/>
              <a:t> из нее </a:t>
            </a:r>
            <a:r>
              <a:rPr lang="ru-RU" dirty="0" smtClean="0"/>
              <a:t>извлекаются драгоценные металлы</a:t>
            </a:r>
          </a:p>
          <a:p>
            <a:r>
              <a:rPr lang="ru-RU" dirty="0" smtClean="0"/>
              <a:t>- Пластиковый корпус дробится,</a:t>
            </a:r>
            <a:r>
              <a:rPr lang="ru-RU" baseline="0" dirty="0" smtClean="0"/>
              <a:t> делается </a:t>
            </a:r>
            <a:r>
              <a:rPr lang="ru-RU" dirty="0" smtClean="0"/>
              <a:t>добавка в дорожное покрытие и в стройматериалы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009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aseline="0" dirty="0" smtClean="0"/>
              <a:t>Ты можешь</a:t>
            </a:r>
            <a:r>
              <a:rPr lang="en-US" baseline="0" dirty="0" smtClean="0"/>
              <a:t>: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Найти на он-</a:t>
            </a:r>
            <a:r>
              <a:rPr lang="ru-RU" dirty="0" err="1" smtClean="0"/>
              <a:t>лайн</a:t>
            </a:r>
            <a:r>
              <a:rPr lang="ru-RU" dirty="0" smtClean="0"/>
              <a:t> карте пункт приема опасных отходов</a:t>
            </a:r>
          </a:p>
          <a:p>
            <a:pPr marL="0" indent="0">
              <a:buNone/>
            </a:pPr>
            <a:r>
              <a:rPr lang="ru-RU" dirty="0" smtClean="0"/>
              <a:t>и сдать туда телефон,</a:t>
            </a:r>
            <a:r>
              <a:rPr lang="ru-RU" baseline="0" dirty="0" smtClean="0"/>
              <a:t> а также батарейки, аккумуляторы, электронный мусор (например, бытовые приборы)</a:t>
            </a:r>
            <a:r>
              <a:rPr lang="en-US" baseline="0" dirty="0" smtClean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 карте 22 города, с помощью волонтеров добавляются новые города</a:t>
            </a: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135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 многих странах есть программы по сбору и отправке старых телефонов в другие страны для</a:t>
            </a:r>
            <a:r>
              <a:rPr lang="ru-RU" baseline="0" dirty="0" smtClean="0"/>
              <a:t> оказания</a:t>
            </a:r>
            <a:r>
              <a:rPr lang="ru-RU" dirty="0" smtClean="0"/>
              <a:t> благотворительной помощи. </a:t>
            </a:r>
          </a:p>
          <a:p>
            <a:r>
              <a:rPr lang="ru-RU" dirty="0" smtClean="0"/>
              <a:t>В России есть интернет-порталы,</a:t>
            </a:r>
            <a:r>
              <a:rPr lang="ru-RU" baseline="0" dirty="0" smtClean="0"/>
              <a:t> где можно подарить свой старый телефон, например, общероссийский портал «</a:t>
            </a:r>
            <a:r>
              <a:rPr lang="ru-RU" baseline="0" dirty="0" err="1" smtClean="0"/>
              <a:t>ДаруДар</a:t>
            </a:r>
            <a:r>
              <a:rPr lang="ru-RU" baseline="0" dirty="0" smtClean="0"/>
              <a:t>» или сообщества «Отдам даром» в нашем городе, которое можно найти в </a:t>
            </a:r>
            <a:r>
              <a:rPr lang="ru-RU" baseline="0" dirty="0" err="1" smtClean="0"/>
              <a:t>соцсетях</a:t>
            </a:r>
            <a:r>
              <a:rPr lang="ru-RU" baseline="0" dirty="0" smtClean="0"/>
              <a:t>. </a:t>
            </a:r>
            <a:r>
              <a:rPr lang="ru-RU" dirty="0" smtClean="0"/>
              <a:t>Также</a:t>
            </a:r>
            <a:r>
              <a:rPr lang="ru-RU" baseline="0" dirty="0" smtClean="0"/>
              <a:t> телефон можно передать в</a:t>
            </a:r>
            <a:r>
              <a:rPr lang="ru-RU" dirty="0" smtClean="0"/>
              <a:t> благотворительные</a:t>
            </a:r>
            <a:r>
              <a:rPr lang="ru-RU" baseline="0" dirty="0" smtClean="0"/>
              <a:t> фонды или социальные службы, которые есть в нашем городе и которые помогают малоимущим людям.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588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/>
              <a:t>Мы нуждаемся в современных гаджетах и часто меняем их на новые модели.</a:t>
            </a:r>
            <a:r>
              <a:rPr lang="ru-RU" sz="2000" baseline="0" dirty="0" smtClean="0"/>
              <a:t> </a:t>
            </a:r>
            <a:endParaRPr lang="ru-RU" sz="20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Плохая новость: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Неработающие или устаревшие модели телефонов выбрасываются на свалку</a:t>
            </a:r>
            <a:r>
              <a:rPr lang="en-US" sz="2000" dirty="0" smtClean="0"/>
              <a:t>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Устройства тратят много электроэнергии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lvl="0">
              <a:lnSpc>
                <a:spcPct val="120000"/>
              </a:lnSpc>
              <a:buClr>
                <a:srgbClr val="D16349"/>
              </a:buClr>
              <a:buSzPct val="85000"/>
            </a:pPr>
            <a:r>
              <a:rPr lang="ru-RU" sz="2000" b="1" dirty="0" smtClean="0">
                <a:solidFill>
                  <a:prstClr val="black"/>
                </a:solidFill>
              </a:rPr>
              <a:t>Хорошая новость</a:t>
            </a:r>
            <a:r>
              <a:rPr lang="en-US" sz="2000" b="1" dirty="0" smtClean="0">
                <a:solidFill>
                  <a:prstClr val="black"/>
                </a:solidFill>
              </a:rPr>
              <a:t>: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</a:p>
          <a:p>
            <a:pPr marL="274320" lvl="0" indent="-274320">
              <a:lnSpc>
                <a:spcPct val="120000"/>
              </a:lnSpc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000" dirty="0" smtClean="0">
                <a:solidFill>
                  <a:prstClr val="black"/>
                </a:solidFill>
              </a:rPr>
              <a:t>Есть новые, </a:t>
            </a:r>
            <a:r>
              <a:rPr lang="ru-RU" sz="2000" dirty="0" err="1" smtClean="0">
                <a:solidFill>
                  <a:prstClr val="black"/>
                </a:solidFill>
              </a:rPr>
              <a:t>экологичные</a:t>
            </a:r>
            <a:r>
              <a:rPr lang="ru-RU" sz="2000" dirty="0" smtClean="0">
                <a:solidFill>
                  <a:prstClr val="black"/>
                </a:solidFill>
              </a:rPr>
              <a:t> мобильные технологии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759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Расскажите </a:t>
            </a:r>
            <a:r>
              <a:rPr lang="ru-RU" sz="1200" dirty="0" err="1" smtClean="0"/>
              <a:t>Эконешке</a:t>
            </a:r>
            <a:r>
              <a:rPr lang="ru-RU" sz="1200" dirty="0" smtClean="0"/>
              <a:t>, что вы узнали нового и интересного</a:t>
            </a:r>
            <a:r>
              <a:rPr lang="en-US" sz="1200" dirty="0" smtClean="0"/>
              <a:t>: </a:t>
            </a: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2642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Наше путешествие вместе с </a:t>
            </a:r>
            <a:r>
              <a:rPr lang="ru-RU" dirty="0" err="1" smtClean="0"/>
              <a:t>Эконешкой</a:t>
            </a:r>
            <a:r>
              <a:rPr lang="ru-RU" dirty="0" smtClean="0"/>
              <a:t> в мир </a:t>
            </a:r>
            <a:r>
              <a:rPr lang="ru-RU" dirty="0" err="1" smtClean="0"/>
              <a:t>экологичных</a:t>
            </a:r>
            <a:r>
              <a:rPr lang="ru-RU" dirty="0" smtClean="0"/>
              <a:t> мобильных технологий завершается! </a:t>
            </a:r>
          </a:p>
          <a:p>
            <a:pPr marL="0" indent="0">
              <a:buNone/>
            </a:pPr>
            <a:r>
              <a:rPr lang="ru-RU" dirty="0" smtClean="0"/>
              <a:t>А наши добрые дела по помощи природе только начинаются!</a:t>
            </a:r>
          </a:p>
          <a:p>
            <a:pPr marL="0" indent="0">
              <a:buNone/>
            </a:pPr>
            <a:r>
              <a:rPr lang="ru-RU" dirty="0" smtClean="0"/>
              <a:t>Мы узнали, что мы можем сдавать мобильные телефоны и батарейки в переработку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560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3636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err="1" smtClean="0"/>
              <a:t>Эконешка</a:t>
            </a:r>
            <a:r>
              <a:rPr lang="ru-RU" sz="2400" dirty="0" smtClean="0"/>
              <a:t> поможет нам сориентироваться в мире «зеленых» технологий! </a:t>
            </a:r>
          </a:p>
          <a:p>
            <a:pPr marL="0" indent="0" algn="ctr">
              <a:buNone/>
            </a:pPr>
            <a:endParaRPr lang="en-US" sz="22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200" dirty="0" smtClean="0"/>
              <a:t>Мы узнаем, как мобильные технологии становятся</a:t>
            </a:r>
            <a:r>
              <a:rPr lang="en-US" sz="2200" dirty="0" smtClean="0"/>
              <a:t> </a:t>
            </a:r>
            <a:r>
              <a:rPr lang="ru-RU" sz="2200" dirty="0" smtClean="0"/>
              <a:t>более </a:t>
            </a:r>
            <a:r>
              <a:rPr lang="ru-RU" sz="2200" dirty="0" err="1" smtClean="0"/>
              <a:t>экологичными</a:t>
            </a:r>
            <a:r>
              <a:rPr lang="ru-RU" sz="2200" dirty="0" smtClean="0"/>
              <a:t> и помогают природе</a:t>
            </a:r>
            <a:r>
              <a:rPr lang="en-US" sz="2200" dirty="0" smtClean="0"/>
              <a:t>:</a:t>
            </a:r>
            <a:r>
              <a:rPr lang="ru-RU" sz="2200" dirty="0" smtClean="0"/>
              <a:t> 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Спасают зверей и птиц</a:t>
            </a:r>
            <a:r>
              <a:rPr lang="en-US" sz="22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Предупреждают лесные пожары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Помогают планете другими способами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689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Компания МТС оснащает линии электропередач, питающие базовые станции, специальными устройствами.</a:t>
            </a:r>
          </a:p>
          <a:p>
            <a:pPr marL="0" indent="0">
              <a:buNone/>
            </a:pPr>
            <a:r>
              <a:rPr lang="ru-RU" dirty="0" smtClean="0"/>
              <a:t>Они спасают птиц от гибели от электрического тока. </a:t>
            </a:r>
          </a:p>
          <a:p>
            <a:pPr marL="0" indent="0">
              <a:buNone/>
            </a:pPr>
            <a:r>
              <a:rPr lang="ru-RU" baseline="0" dirty="0" smtClean="0"/>
              <a:t>МТС оснастил в разных регионах уже более </a:t>
            </a:r>
            <a:r>
              <a:rPr lang="ru-RU" dirty="0" smtClean="0"/>
              <a:t>100 опор,</a:t>
            </a:r>
            <a:r>
              <a:rPr lang="ru-RU" baseline="0" dirty="0" smtClean="0"/>
              <a:t> которые были выбраны специалистами как наиболее опасные для птиц.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842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Специальные ошейники следят за передвижением северных оленей с помощью мобильного телефона, планшета или компьютера, подключенных к Интернету. </a:t>
            </a:r>
          </a:p>
          <a:p>
            <a:pPr marL="0" indent="0">
              <a:buNone/>
            </a:pPr>
            <a:r>
              <a:rPr lang="ru-RU" dirty="0" smtClean="0"/>
              <a:t>Это помогает оленеводам в Ненецком автономном округе быстро находить отбившихся оленей и целые стада!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6054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МТС с помощью системы «Лесной Дозор» помогает находить и быстро устранять пожары в лесу. </a:t>
            </a:r>
          </a:p>
          <a:p>
            <a:pPr marL="0" indent="0">
              <a:buNone/>
            </a:pPr>
            <a:r>
              <a:rPr lang="ru-RU" dirty="0" smtClean="0"/>
              <a:t>За лесом помогают следить видеокамеры на базовых станциях МТС. </a:t>
            </a:r>
          </a:p>
          <a:p>
            <a:pPr marL="0" indent="0">
              <a:buNone/>
            </a:pPr>
            <a:r>
              <a:rPr lang="ru-RU" dirty="0" smtClean="0"/>
              <a:t>Всего один специалист может следить за большими площадями леса и точно определять место пожара! </a:t>
            </a:r>
          </a:p>
          <a:p>
            <a:pPr marL="0" indent="0">
              <a:buNone/>
            </a:pPr>
            <a:r>
              <a:rPr lang="ru-RU" dirty="0" smtClean="0"/>
              <a:t>На помощь ему приходят технологии - IP-видеонаблюдение, мобильные приложения, географические информационные системы, «компьютерное зрение».  </a:t>
            </a:r>
          </a:p>
          <a:p>
            <a:pPr marL="0" indent="0">
              <a:buNone/>
            </a:pPr>
            <a:r>
              <a:rPr lang="ru-RU" dirty="0" smtClean="0"/>
              <a:t>МТС охраняет землю леопарда и других редких животных  в заповедниках нашей страны!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3994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dirty="0" smtClean="0"/>
              <a:t>Корпус эко-телефона может состоять из</a:t>
            </a:r>
            <a:r>
              <a:rPr lang="en-US" dirty="0" smtClean="0"/>
              <a:t>: </a:t>
            </a:r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Переработанных материалов </a:t>
            </a:r>
            <a:r>
              <a:rPr lang="en-US" dirty="0" smtClean="0"/>
              <a:t>- </a:t>
            </a:r>
            <a:r>
              <a:rPr lang="ru-RU" dirty="0" smtClean="0"/>
              <a:t> из переработанных пластиковых бутылок или других видов пластика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Биопластика (получают из кукурузы)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2834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dirty="0" smtClean="0"/>
              <a:t>Корпус эко-телефона может состоять из</a:t>
            </a:r>
            <a:r>
              <a:rPr lang="en-US" dirty="0" smtClean="0"/>
              <a:t>: </a:t>
            </a:r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Переработанных материалов </a:t>
            </a:r>
            <a:r>
              <a:rPr lang="en-US" dirty="0" smtClean="0"/>
              <a:t>- </a:t>
            </a:r>
            <a:r>
              <a:rPr lang="ru-RU" dirty="0" smtClean="0"/>
              <a:t> из переработанных пластиковых бутылок или других видов пластика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Биопластика (получают из кукурузы)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283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843675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834152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994294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792556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9538750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9419368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641047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501139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9609287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6104374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441861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9021D-10AC-478B-BE3B-AE46CAA4AEDF}" type="datetimeFigureOut">
              <a:rPr lang="ru-RU" smtClean="0"/>
              <a:pPr/>
              <a:t>30.11.2014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28.emf"/><Relationship Id="rId4" Type="http://schemas.openxmlformats.org/officeDocument/2006/relationships/hyperlink" Target="http://www.recyclemap.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arudar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ecamir.ru/econeshk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87101" y="6046471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1</a:t>
            </a:r>
            <a:endParaRPr lang="ru-RU" sz="2200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07575" y="6032500"/>
            <a:ext cx="1739900" cy="825500"/>
          </a:xfrm>
          <a:prstGeom prst="rect">
            <a:avLst/>
          </a:prstGeom>
        </p:spPr>
      </p:pic>
      <p:pic>
        <p:nvPicPr>
          <p:cNvPr id="9" name="Изображение 5" descr="intc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8" r="48168" b="12035"/>
          <a:stretch>
            <a:fillRect/>
          </a:stretch>
        </p:blipFill>
        <p:spPr>
          <a:xfrm>
            <a:off x="239146" y="455454"/>
            <a:ext cx="3819954" cy="518860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32915" y="2801081"/>
            <a:ext cx="7442102" cy="1754326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114300" prst="artDeco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«Зеленые» технологии </a:t>
            </a:r>
          </a:p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нашей жизни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rcRect l="76387" b="78771"/>
          <a:stretch>
            <a:fillRect/>
          </a:stretch>
        </p:blipFill>
        <p:spPr>
          <a:xfrm>
            <a:off x="6448301" y="439387"/>
            <a:ext cx="1701098" cy="153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56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4"/>
          <p:cNvSpPr txBox="1">
            <a:spLocks/>
          </p:cNvSpPr>
          <p:nvPr/>
        </p:nvSpPr>
        <p:spPr>
          <a:xfrm>
            <a:off x="755229" y="484675"/>
            <a:ext cx="10153813" cy="73521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36846" y="393722"/>
            <a:ext cx="9868103" cy="89651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+mn-lt"/>
              </a:rPr>
              <a:t>Корпус эко-телефона может состоять из:</a:t>
            </a:r>
            <a:endParaRPr lang="ru-RU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" y="5553075"/>
            <a:ext cx="12191998" cy="5429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7F7F7F"/>
                </a:solidFill>
              </a:rPr>
              <a:t>Переработанный пластик</a:t>
            </a:r>
          </a:p>
          <a:p>
            <a:pPr marL="0" indent="0" algn="ctr">
              <a:buNone/>
            </a:pPr>
            <a:endParaRPr lang="ru-RU" sz="20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7F7F7F"/>
              </a:solidFill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7F7F7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" b="98667" l="1198" r="95808"/>
                    </a14:imgEffect>
                  </a14:imgLayer>
                </a14:imgProps>
              </a:ext>
            </a:extLst>
          </a:blip>
          <a:srcRect t="1" b="1616"/>
          <a:stretch/>
        </p:blipFill>
        <p:spPr>
          <a:xfrm>
            <a:off x="8483507" y="1864226"/>
            <a:ext cx="1956850" cy="34584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00" b="86600" l="6000" r="93500">
                        <a14:foregroundMark x1="72000" y1="54400" x2="72000" y2="54400"/>
                        <a14:foregroundMark x1="39000" y1="80200" x2="39000" y2="80200"/>
                        <a14:foregroundMark x1="7500" y1="57800" x2="7500" y2="57800"/>
                        <a14:foregroundMark x1="24000" y1="81800" x2="24000" y2="81800"/>
                        <a14:foregroundMark x1="75000" y1="81800" x2="75000" y2="81800"/>
                        <a14:foregroundMark x1="50000" y1="84000" x2="50000" y2="84000"/>
                        <a14:backgroundMark x1="99500" y1="46600" x2="99500" y2="46600"/>
                      </a14:backgroundRemoval>
                    </a14:imgEffect>
                  </a14:imgLayer>
                </a14:imgProps>
              </a:ext>
            </a:extLst>
          </a:blip>
          <a:srcRect b="17615"/>
          <a:stretch/>
        </p:blipFill>
        <p:spPr>
          <a:xfrm>
            <a:off x="1366610" y="1764257"/>
            <a:ext cx="1686628" cy="3473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24267" y="513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41675" y="5569104"/>
            <a:ext cx="314325" cy="39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41772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4"/>
          <p:cNvSpPr txBox="1">
            <a:spLocks/>
          </p:cNvSpPr>
          <p:nvPr/>
        </p:nvSpPr>
        <p:spPr>
          <a:xfrm>
            <a:off x="755229" y="484675"/>
            <a:ext cx="10153813" cy="73521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36846" y="393722"/>
            <a:ext cx="9868103" cy="89651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+mn-lt"/>
              </a:rPr>
              <a:t>Корпус эко-телефона может состоять из:</a:t>
            </a:r>
            <a:endParaRPr lang="ru-RU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" y="5553075"/>
            <a:ext cx="12191998" cy="5429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err="1" smtClean="0">
                <a:solidFill>
                  <a:srgbClr val="7F7F7F"/>
                </a:solidFill>
              </a:rPr>
              <a:t>Биопластик</a:t>
            </a:r>
            <a:endParaRPr lang="ru-RU" sz="20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7F7F7F"/>
              </a:solidFill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7F7F7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896" b="89583" l="9924" r="93893">
                        <a14:foregroundMark x1="70229" y1="80208" x2="70229" y2="80208"/>
                        <a14:foregroundMark x1="87023" y1="75000" x2="87023" y2="75000"/>
                        <a14:foregroundMark x1="93893" y1="77083" x2="93893" y2="77083"/>
                        <a14:foregroundMark x1="51145" y1="77083" x2="51145" y2="77083"/>
                        <a14:foregroundMark x1="46947" y1="78125" x2="46947" y2="78125"/>
                        <a14:foregroundMark x1="41985" y1="79688" x2="41985" y2="79688"/>
                        <a14:foregroundMark x1="45420" y1="80729" x2="45420" y2="80729"/>
                        <a14:foregroundMark x1="79008" y1="78125" x2="79008" y2="78125"/>
                        <a14:foregroundMark x1="81679" y1="79167" x2="81679" y2="79167"/>
                        <a14:foregroundMark x1="84351" y1="79688" x2="84351" y2="79688"/>
                        <a14:foregroundMark x1="88168" y1="81250" x2="88168" y2="81250"/>
                        <a14:foregroundMark x1="47328" y1="26042" x2="47328" y2="26042"/>
                        <a14:foregroundMark x1="43893" y1="23438" x2="43893" y2="23438"/>
                        <a14:foregroundMark x1="40840" y1="20313" x2="40840" y2="20313"/>
                        <a14:foregroundMark x1="38931" y1="18229" x2="38931" y2="18229"/>
                        <a14:foregroundMark x1="36641" y1="16146" x2="36641" y2="16146"/>
                        <a14:foregroundMark x1="19466" y1="41146" x2="19466" y2="41146"/>
                        <a14:foregroundMark x1="15267" y1="43750" x2="15267" y2="43750"/>
                        <a14:foregroundMark x1="17176" y1="42188" x2="17176" y2="42188"/>
                        <a14:foregroundMark x1="14885" y1="56771" x2="14885" y2="56771"/>
                        <a14:foregroundMark x1="11450" y1="57292" x2="11450" y2="57292"/>
                        <a14:foregroundMark x1="11832" y1="63021" x2="11832" y2="63021"/>
                        <a14:foregroundMark x1="25191" y1="21354" x2="25191" y2="2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3050" y="1718461"/>
            <a:ext cx="4591412" cy="33646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0695" y="1798966"/>
            <a:ext cx="4768068" cy="3289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24267" y="513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61175" y="5569104"/>
            <a:ext cx="314325" cy="39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41772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21657">
            <a:off x="4427283" y="913111"/>
            <a:ext cx="7609636" cy="5059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73460" y="3656315"/>
            <a:ext cx="3367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При </a:t>
            </a:r>
            <a:r>
              <a:rPr lang="ru-RU" sz="2000" dirty="0"/>
              <a:t>их сжигании образуется много опасных и вредных для здоровья человека веществ.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1277" y="1373895"/>
            <a:ext cx="30323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Электричество для зарядки обычного телефона образуется от сжигания нефти, </a:t>
            </a:r>
            <a:r>
              <a:rPr lang="ru-RU" sz="2400" dirty="0" smtClean="0"/>
              <a:t>газа</a:t>
            </a:r>
            <a:r>
              <a:rPr lang="en-US" sz="2400" dirty="0" smtClean="0"/>
              <a:t>, </a:t>
            </a:r>
            <a:r>
              <a:rPr lang="ru-RU" sz="2400" dirty="0" smtClean="0"/>
              <a:t>угля</a:t>
            </a:r>
            <a:r>
              <a:rPr lang="ru-RU" sz="24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32434" y="625034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878E485-3B72-2541-B88B-C3F35A91036F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33200" y="6342706"/>
            <a:ext cx="215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7171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33587" y="775434"/>
            <a:ext cx="10515600" cy="2233490"/>
          </a:xfrm>
        </p:spPr>
        <p:txBody>
          <a:bodyPr>
            <a:normAutofit/>
          </a:bodyPr>
          <a:lstStyle/>
          <a:p>
            <a:r>
              <a:rPr lang="ru-RU" sz="4200" dirty="0" smtClean="0"/>
              <a:t>От чего может </a:t>
            </a:r>
            <a:r>
              <a:rPr lang="en-US" sz="4200" dirty="0" smtClean="0"/>
              <a:t/>
            </a:r>
            <a:br>
              <a:rPr lang="en-US" sz="4200" dirty="0" smtClean="0"/>
            </a:br>
            <a:r>
              <a:rPr lang="ru-RU" sz="4200" dirty="0" smtClean="0"/>
              <a:t>заряжаться </a:t>
            </a:r>
            <a:r>
              <a:rPr lang="en-US" sz="4200" dirty="0" smtClean="0"/>
              <a:t/>
            </a:r>
            <a:br>
              <a:rPr lang="en-US" sz="4200" dirty="0" smtClean="0"/>
            </a:br>
            <a:r>
              <a:rPr lang="ru-RU" sz="4200" dirty="0" smtClean="0"/>
              <a:t>эко-телефон</a:t>
            </a:r>
            <a:r>
              <a:rPr lang="en-US" sz="4200" dirty="0" smtClean="0"/>
              <a:t>? </a:t>
            </a:r>
            <a:endParaRPr lang="ru-RU" sz="4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832708" y="3324649"/>
            <a:ext cx="4512732" cy="205494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7F7F7F"/>
                </a:solidFill>
              </a:rPr>
              <a:t>От каких источников энергии может заряжаться </a:t>
            </a:r>
            <a:r>
              <a:rPr lang="ru-RU" sz="3200" dirty="0" err="1" smtClean="0">
                <a:solidFill>
                  <a:srgbClr val="7F7F7F"/>
                </a:solidFill>
              </a:rPr>
              <a:t>экологичный</a:t>
            </a:r>
            <a:r>
              <a:rPr lang="ru-RU" sz="3200" dirty="0" smtClean="0">
                <a:solidFill>
                  <a:srgbClr val="7F7F7F"/>
                </a:solidFill>
              </a:rPr>
              <a:t> телефон</a:t>
            </a:r>
            <a:r>
              <a:rPr lang="en-US" sz="3200" dirty="0" smtClean="0">
                <a:solidFill>
                  <a:srgbClr val="7F7F7F"/>
                </a:solidFill>
              </a:rPr>
              <a:t>? </a:t>
            </a:r>
            <a:endParaRPr lang="ru-RU" sz="3200" dirty="0" smtClean="0">
              <a:solidFill>
                <a:srgbClr val="7F7F7F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31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7F7F7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3799" y="6156727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8</a:t>
            </a:r>
            <a:endParaRPr lang="ru-RU" sz="22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9873" y="834226"/>
            <a:ext cx="6984485" cy="631290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6326" y="3450973"/>
            <a:ext cx="638174" cy="83397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33200" y="6267450"/>
            <a:ext cx="215900" cy="228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03744" y="6153697"/>
            <a:ext cx="480060" cy="43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11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1708571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 txBox="1">
            <a:spLocks/>
          </p:cNvSpPr>
          <p:nvPr/>
        </p:nvSpPr>
        <p:spPr>
          <a:xfrm>
            <a:off x="755228" y="484675"/>
            <a:ext cx="9112875" cy="73521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79838" y="339575"/>
            <a:ext cx="8863353" cy="97216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FFFF"/>
                </a:solidFill>
                <a:latin typeface="+mn-lt"/>
              </a:rPr>
              <a:t>Как </a:t>
            </a:r>
            <a:r>
              <a:rPr lang="ru-RU" sz="3600" dirty="0" err="1" smtClean="0">
                <a:solidFill>
                  <a:srgbClr val="FFFFFF"/>
                </a:solidFill>
                <a:latin typeface="+mn-lt"/>
              </a:rPr>
              <a:t>экологично</a:t>
            </a:r>
            <a:r>
              <a:rPr lang="ru-RU" sz="3600" dirty="0" smtClean="0">
                <a:solidFill>
                  <a:srgbClr val="FFFFFF"/>
                </a:solidFill>
                <a:latin typeface="+mn-lt"/>
              </a:rPr>
              <a:t> может заряжаться телефон</a:t>
            </a: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?</a:t>
            </a:r>
            <a:endParaRPr lang="ru-RU" sz="36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02643" y="1545555"/>
            <a:ext cx="9016676" cy="4356481"/>
            <a:chOff x="707640" y="1759311"/>
            <a:chExt cx="7688295" cy="339884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640" y="1759311"/>
              <a:ext cx="5107559" cy="33988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" name="TextBox 1"/>
            <p:cNvSpPr txBox="1"/>
            <p:nvPr/>
          </p:nvSpPr>
          <p:spPr>
            <a:xfrm>
              <a:off x="6533532" y="2180827"/>
              <a:ext cx="1862403" cy="360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от велосипеда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998156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 txBox="1">
            <a:spLocks/>
          </p:cNvSpPr>
          <p:nvPr/>
        </p:nvSpPr>
        <p:spPr>
          <a:xfrm>
            <a:off x="755228" y="484675"/>
            <a:ext cx="9112875" cy="73521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79838" y="339575"/>
            <a:ext cx="8863353" cy="97216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FFFF"/>
                </a:solidFill>
                <a:latin typeface="+mn-lt"/>
              </a:rPr>
              <a:t>Как </a:t>
            </a:r>
            <a:r>
              <a:rPr lang="ru-RU" sz="3600" dirty="0" err="1" smtClean="0">
                <a:solidFill>
                  <a:srgbClr val="FFFFFF"/>
                </a:solidFill>
                <a:latin typeface="+mn-lt"/>
              </a:rPr>
              <a:t>экологично</a:t>
            </a:r>
            <a:r>
              <a:rPr lang="ru-RU" sz="3600" dirty="0" smtClean="0">
                <a:solidFill>
                  <a:srgbClr val="FFFFFF"/>
                </a:solidFill>
                <a:latin typeface="+mn-lt"/>
              </a:rPr>
              <a:t> может заряжаться телефон</a:t>
            </a: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?</a:t>
            </a:r>
            <a:endParaRPr lang="ru-RU" sz="36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323495" y="1426804"/>
            <a:ext cx="8412721" cy="4237726"/>
            <a:chOff x="6631766" y="1759313"/>
            <a:chExt cx="8412721" cy="339884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1766" y="1759313"/>
              <a:ext cx="5022926" cy="33988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13729127" y="2180827"/>
              <a:ext cx="1315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от воды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998156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/>
          <p:cNvSpPr txBox="1">
            <a:spLocks/>
          </p:cNvSpPr>
          <p:nvPr/>
        </p:nvSpPr>
        <p:spPr>
          <a:xfrm>
            <a:off x="755228" y="484675"/>
            <a:ext cx="8115289" cy="73521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89651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FF"/>
                </a:solidFill>
              </a:rPr>
              <a:t>Может ли упаковка быть </a:t>
            </a:r>
            <a:r>
              <a:rPr lang="ru-RU" sz="3600" dirty="0" err="1" smtClean="0">
                <a:solidFill>
                  <a:srgbClr val="FFFFFF"/>
                </a:solidFill>
              </a:rPr>
              <a:t>экологичной</a:t>
            </a:r>
            <a:r>
              <a:rPr lang="en-US" sz="3600" dirty="0" smtClean="0">
                <a:solidFill>
                  <a:srgbClr val="FFFFFF"/>
                </a:solidFill>
              </a:rPr>
              <a:t>? </a:t>
            </a:r>
            <a:endParaRPr lang="ru-RU" sz="3600" dirty="0"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11155">
            <a:off x="1060736" y="1730224"/>
            <a:ext cx="4591723" cy="3439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4325">
            <a:off x="7608490" y="1715131"/>
            <a:ext cx="3597777" cy="4304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085094" y="5499695"/>
            <a:ext cx="2931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F7F7F"/>
                </a:solidFill>
              </a:rPr>
              <a:t>Эко-упаковка для </a:t>
            </a:r>
            <a:r>
              <a:rPr lang="en-US" dirty="0" err="1">
                <a:solidFill>
                  <a:srgbClr val="7F7F7F"/>
                </a:solidFill>
              </a:rPr>
              <a:t>sim</a:t>
            </a:r>
            <a:r>
              <a:rPr lang="ru-RU" dirty="0">
                <a:solidFill>
                  <a:srgbClr val="7F7F7F"/>
                </a:solidFill>
              </a:rPr>
              <a:t>-карт и модема от МТС </a:t>
            </a:r>
          </a:p>
          <a:p>
            <a:endParaRPr lang="ru-RU" dirty="0">
              <a:solidFill>
                <a:srgbClr val="7F7F7F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4425" y="5518150"/>
            <a:ext cx="393700" cy="4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1481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4"/>
          <p:cNvSpPr txBox="1">
            <a:spLocks/>
          </p:cNvSpPr>
          <p:nvPr/>
        </p:nvSpPr>
        <p:spPr>
          <a:xfrm>
            <a:off x="755230" y="338925"/>
            <a:ext cx="7655559" cy="73521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9500"/>
            <a:ext cx="12192000" cy="40835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87312"/>
            <a:ext cx="8301246" cy="1102596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FFFFFF"/>
                </a:solidFill>
              </a:rPr>
              <a:t>Эко-чехлы</a:t>
            </a:r>
            <a:r>
              <a:rPr lang="ru-RU" sz="3600" dirty="0" smtClean="0">
                <a:solidFill>
                  <a:srgbClr val="FFFFFF"/>
                </a:solidFill>
              </a:rPr>
              <a:t> для телефонов</a:t>
            </a:r>
            <a:r>
              <a:rPr lang="en-US" sz="3600" dirty="0" smtClean="0">
                <a:solidFill>
                  <a:srgbClr val="FFFFFF"/>
                </a:solidFill>
              </a:rPr>
              <a:t>?</a:t>
            </a:r>
            <a:endParaRPr lang="ru-RU" sz="3600" dirty="0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 l="23483" r="15032"/>
          <a:stretch>
            <a:fillRect/>
          </a:stretch>
        </p:blipFill>
        <p:spPr>
          <a:xfrm>
            <a:off x="4809506" y="1208138"/>
            <a:ext cx="3443844" cy="3844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 l="4048" r="7130"/>
          <a:stretch>
            <a:fillRect/>
          </a:stretch>
        </p:blipFill>
        <p:spPr>
          <a:xfrm>
            <a:off x="296883" y="1128376"/>
            <a:ext cx="4429496" cy="3974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rcRect l="20534" r="16946"/>
          <a:stretch>
            <a:fillRect/>
          </a:stretch>
        </p:blipFill>
        <p:spPr>
          <a:xfrm>
            <a:off x="8142514" y="1091204"/>
            <a:ext cx="4049486" cy="39340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43586" y="6265433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14</a:t>
            </a:r>
            <a:endParaRPr lang="ru-RU" sz="2200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1102580" y="5304740"/>
            <a:ext cx="2708889" cy="605935"/>
            <a:chOff x="483755" y="5457140"/>
            <a:chExt cx="2708888" cy="605935"/>
          </a:xfrm>
        </p:grpSpPr>
        <p:sp>
          <p:nvSpPr>
            <p:cNvPr id="8" name="TextBox 7"/>
            <p:cNvSpPr txBox="1"/>
            <p:nvPr/>
          </p:nvSpPr>
          <p:spPr>
            <a:xfrm>
              <a:off x="737302" y="5457140"/>
              <a:ext cx="2455341" cy="605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Зарядные чехлы </a:t>
              </a:r>
              <a:endPara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с </a:t>
              </a:r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солнечной батареей </a:t>
              </a:r>
            </a:p>
          </p:txBody>
        </p:sp>
        <p:pic>
          <p:nvPicPr>
            <p:cNvPr id="17" name="Изображение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755" y="5542973"/>
              <a:ext cx="240776" cy="299028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8383489" y="5313167"/>
            <a:ext cx="2571056" cy="830997"/>
            <a:chOff x="8688288" y="5465564"/>
            <a:chExt cx="2571056" cy="830997"/>
          </a:xfrm>
        </p:grpSpPr>
        <p:sp>
          <p:nvSpPr>
            <p:cNvPr id="3" name="TextBox 2"/>
            <p:cNvSpPr txBox="1"/>
            <p:nvPr/>
          </p:nvSpPr>
          <p:spPr>
            <a:xfrm>
              <a:off x="8922544" y="5465564"/>
              <a:ext cx="233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Мини-сумочки </a:t>
              </a:r>
              <a: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/>
              </a:r>
              <a:b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с </a:t>
              </a:r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солнечной батареей</a:t>
              </a:r>
            </a:p>
            <a:p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8" name="Изображение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88288" y="5566063"/>
              <a:ext cx="240776" cy="299028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4555122" y="5332703"/>
            <a:ext cx="2805057" cy="830997"/>
            <a:chOff x="3023755" y="5485104"/>
            <a:chExt cx="2805058" cy="830997"/>
          </a:xfrm>
        </p:grpSpPr>
        <p:sp>
          <p:nvSpPr>
            <p:cNvPr id="12" name="TextBox 11"/>
            <p:cNvSpPr txBox="1"/>
            <p:nvPr/>
          </p:nvSpPr>
          <p:spPr>
            <a:xfrm>
              <a:off x="3301453" y="5485104"/>
              <a:ext cx="25273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Чехлы из переработанных </a:t>
              </a:r>
              <a:endPara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пластиковых </a:t>
              </a:r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бутылок </a:t>
              </a:r>
            </a:p>
            <a:p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9" name="Изображение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23755" y="5542973"/>
              <a:ext cx="240776" cy="299028"/>
            </a:xfrm>
            <a:prstGeom prst="rect">
              <a:avLst/>
            </a:prstGeom>
          </p:spPr>
        </p:pic>
      </p:grpSp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80825" y="6378575"/>
            <a:ext cx="215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8060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4"/>
          <p:cNvSpPr txBox="1">
            <a:spLocks/>
          </p:cNvSpPr>
          <p:nvPr/>
        </p:nvSpPr>
        <p:spPr>
          <a:xfrm>
            <a:off x="755230" y="338925"/>
            <a:ext cx="7655559" cy="73521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079500"/>
            <a:ext cx="12192000" cy="40835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87312"/>
            <a:ext cx="8301246" cy="1102596"/>
          </a:xfrm>
        </p:spPr>
        <p:txBody>
          <a:bodyPr>
            <a:normAutofit/>
          </a:bodyPr>
          <a:lstStyle/>
          <a:p>
            <a:r>
              <a:rPr lang="ru-RU" sz="3600" smtClean="0">
                <a:solidFill>
                  <a:srgbClr val="FFFFFF"/>
                </a:solidFill>
              </a:rPr>
              <a:t>Эко-чехлы</a:t>
            </a:r>
            <a:r>
              <a:rPr lang="ru-RU" sz="3600" dirty="0" smtClean="0">
                <a:solidFill>
                  <a:srgbClr val="FFFFFF"/>
                </a:solidFill>
              </a:rPr>
              <a:t> для телефонов</a:t>
            </a:r>
            <a:r>
              <a:rPr lang="en-US" sz="3600" dirty="0" smtClean="0">
                <a:solidFill>
                  <a:srgbClr val="FFFFFF"/>
                </a:solidFill>
              </a:rPr>
              <a:t>?</a:t>
            </a:r>
            <a:endParaRPr lang="ru-RU" sz="3600" dirty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rcRect l="6400" r="8842"/>
          <a:stretch>
            <a:fillRect/>
          </a:stretch>
        </p:blipFill>
        <p:spPr>
          <a:xfrm>
            <a:off x="7576457" y="1365661"/>
            <a:ext cx="3921868" cy="30818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2596" y="2244435"/>
            <a:ext cx="2903929" cy="29089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rcRect l="20534" r="16946"/>
          <a:stretch>
            <a:fillRect/>
          </a:stretch>
        </p:blipFill>
        <p:spPr>
          <a:xfrm>
            <a:off x="162295" y="1138705"/>
            <a:ext cx="4049486" cy="3934011"/>
          </a:xfrm>
          <a:prstGeom prst="rect">
            <a:avLst/>
          </a:prstGeom>
        </p:spPr>
      </p:pic>
      <p:grpSp>
        <p:nvGrpSpPr>
          <p:cNvPr id="13" name="Группа 21"/>
          <p:cNvGrpSpPr/>
          <p:nvPr/>
        </p:nvGrpSpPr>
        <p:grpSpPr>
          <a:xfrm>
            <a:off x="1102580" y="5304740"/>
            <a:ext cx="2708889" cy="605935"/>
            <a:chOff x="483755" y="5457140"/>
            <a:chExt cx="2708888" cy="605935"/>
          </a:xfrm>
        </p:grpSpPr>
        <p:sp>
          <p:nvSpPr>
            <p:cNvPr id="8" name="TextBox 7"/>
            <p:cNvSpPr txBox="1"/>
            <p:nvPr/>
          </p:nvSpPr>
          <p:spPr>
            <a:xfrm>
              <a:off x="737302" y="5457140"/>
              <a:ext cx="2455341" cy="605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Зарядные чехлы </a:t>
              </a:r>
              <a:endPara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с </a:t>
              </a:r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солнечной батареей </a:t>
              </a:r>
            </a:p>
          </p:txBody>
        </p:sp>
        <p:pic>
          <p:nvPicPr>
            <p:cNvPr id="17" name="Изображение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755" y="5542973"/>
              <a:ext cx="240776" cy="299028"/>
            </a:xfrm>
            <a:prstGeom prst="rect">
              <a:avLst/>
            </a:prstGeom>
          </p:spPr>
        </p:pic>
      </p:grpSp>
      <p:grpSp>
        <p:nvGrpSpPr>
          <p:cNvPr id="14" name="Группа 19"/>
          <p:cNvGrpSpPr/>
          <p:nvPr/>
        </p:nvGrpSpPr>
        <p:grpSpPr>
          <a:xfrm>
            <a:off x="7967852" y="5491297"/>
            <a:ext cx="2571056" cy="830997"/>
            <a:chOff x="8688288" y="5465564"/>
            <a:chExt cx="2571056" cy="830997"/>
          </a:xfrm>
        </p:grpSpPr>
        <p:sp>
          <p:nvSpPr>
            <p:cNvPr id="3" name="TextBox 2"/>
            <p:cNvSpPr txBox="1"/>
            <p:nvPr/>
          </p:nvSpPr>
          <p:spPr>
            <a:xfrm>
              <a:off x="8922544" y="5465564"/>
              <a:ext cx="233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Мини-сумочки </a:t>
              </a:r>
              <a: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/>
              </a:r>
              <a:b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ru-RU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с </a:t>
              </a:r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солнечной батареей</a:t>
              </a:r>
            </a:p>
            <a:p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8" name="Изображение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88288" y="5566063"/>
              <a:ext cx="240776" cy="299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412806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4603" y="807523"/>
            <a:ext cx="7163844" cy="5692678"/>
          </a:xfrm>
          <a:prstGeom prst="rect">
            <a:avLst/>
          </a:prstGeom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515959" y="892904"/>
            <a:ext cx="4306268" cy="107148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563" y="532818"/>
            <a:ext cx="4696270" cy="179551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FF"/>
                </a:solidFill>
              </a:rPr>
              <a:t>Мобильный телефон можно переработать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9386" y="2550585"/>
            <a:ext cx="3182782" cy="3217334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ru-RU" sz="2400" dirty="0" smtClean="0">
                <a:solidFill>
                  <a:srgbClr val="7F7F7F"/>
                </a:solidFill>
              </a:rPr>
              <a:t>Вторая жизнь </a:t>
            </a:r>
            <a:br>
              <a:rPr lang="ru-RU" sz="2400" dirty="0" smtClean="0">
                <a:solidFill>
                  <a:srgbClr val="7F7F7F"/>
                </a:solidFill>
              </a:rPr>
            </a:br>
            <a:r>
              <a:rPr lang="ru-RU" sz="2400" dirty="0" smtClean="0">
                <a:solidFill>
                  <a:srgbClr val="7F7F7F"/>
                </a:solidFill>
              </a:rPr>
              <a:t>материалов</a:t>
            </a:r>
          </a:p>
          <a:p>
            <a:pPr>
              <a:buClr>
                <a:srgbClr val="FF0000"/>
              </a:buClr>
              <a:buSzPct val="100000"/>
            </a:pPr>
            <a:r>
              <a:rPr lang="ru-RU" sz="2400" dirty="0" smtClean="0">
                <a:solidFill>
                  <a:srgbClr val="7F7F7F"/>
                </a:solidFill>
              </a:rPr>
              <a:t>Экономия энергии </a:t>
            </a:r>
            <a:br>
              <a:rPr lang="ru-RU" sz="2400" dirty="0" smtClean="0">
                <a:solidFill>
                  <a:srgbClr val="7F7F7F"/>
                </a:solidFill>
              </a:rPr>
            </a:br>
            <a:r>
              <a:rPr lang="ru-RU" sz="2400" dirty="0" smtClean="0">
                <a:solidFill>
                  <a:srgbClr val="7F7F7F"/>
                </a:solidFill>
              </a:rPr>
              <a:t>и химикатов</a:t>
            </a:r>
          </a:p>
          <a:p>
            <a:pPr>
              <a:buClr>
                <a:srgbClr val="FF0000"/>
              </a:buClr>
              <a:buSzPct val="100000"/>
            </a:pPr>
            <a:r>
              <a:rPr lang="ru-RU" sz="2400" dirty="0" smtClean="0">
                <a:solidFill>
                  <a:srgbClr val="7F7F7F"/>
                </a:solidFill>
              </a:rPr>
              <a:t>Меньше отходов</a:t>
            </a:r>
          </a:p>
          <a:p>
            <a:pPr>
              <a:buClr>
                <a:srgbClr val="FF0000"/>
              </a:buClr>
              <a:buSzPct val="100000"/>
            </a:pPr>
            <a:r>
              <a:rPr lang="ru-RU" sz="2400" dirty="0" smtClean="0">
                <a:solidFill>
                  <a:srgbClr val="7F7F7F"/>
                </a:solidFill>
              </a:rPr>
              <a:t>Меньше добытых </a:t>
            </a:r>
            <a:br>
              <a:rPr lang="ru-RU" sz="2400" dirty="0" smtClean="0">
                <a:solidFill>
                  <a:srgbClr val="7F7F7F"/>
                </a:solidFill>
              </a:rPr>
            </a:br>
            <a:r>
              <a:rPr lang="ru-RU" sz="2400" dirty="0" smtClean="0">
                <a:solidFill>
                  <a:srgbClr val="7F7F7F"/>
                </a:solidFill>
              </a:rPr>
              <a:t>из недр полезных ископаемых</a:t>
            </a:r>
            <a:endParaRPr 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64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econ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7100" y="-1148967"/>
            <a:ext cx="8778288" cy="6203184"/>
          </a:xfrm>
          <a:prstGeom prst="rect">
            <a:avLst/>
          </a:prstGeom>
        </p:spPr>
      </p:pic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2047306" y="4027907"/>
            <a:ext cx="7018868" cy="1696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/>
              <a:t>Как </a:t>
            </a:r>
            <a:r>
              <a:rPr lang="ru-RU" sz="3200" dirty="0"/>
              <a:t>ты </a:t>
            </a:r>
            <a:r>
              <a:rPr lang="ru-RU" sz="3200" dirty="0" smtClean="0"/>
              <a:t>думаешь, гаджеты </a:t>
            </a:r>
            <a:r>
              <a:rPr lang="ru-RU" sz="3200" dirty="0"/>
              <a:t>безопасны для природы?</a:t>
            </a:r>
          </a:p>
          <a:p>
            <a:pPr marL="0" indent="0">
              <a:buNone/>
            </a:pPr>
            <a:endParaRPr lang="ru-RU" sz="3200" dirty="0">
              <a:solidFill>
                <a:srgbClr val="FF0000"/>
              </a:solidFill>
            </a:endParaRPr>
          </a:p>
          <a:p>
            <a:endParaRPr lang="ru-RU" sz="3200" dirty="0"/>
          </a:p>
          <a:p>
            <a:pPr marL="0" indent="0">
              <a:buNone/>
            </a:pPr>
            <a:endParaRPr lang="ru-RU" sz="3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047306" y="1294748"/>
            <a:ext cx="60452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Какие мобильные  устройства ты </a:t>
            </a:r>
            <a:endParaRPr lang="en-US" sz="3200" dirty="0" smtClean="0"/>
          </a:p>
          <a:p>
            <a:r>
              <a:rPr lang="ru-RU" sz="3200" dirty="0" smtClean="0"/>
              <a:t>используешь </a:t>
            </a:r>
            <a:r>
              <a:rPr lang="ru-RU" sz="3200" dirty="0"/>
              <a:t>каждый день? </a:t>
            </a:r>
          </a:p>
          <a:p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047306" y="2962032"/>
            <a:ext cx="69110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Какие из этих устройств твои личные? </a:t>
            </a:r>
          </a:p>
          <a:p>
            <a:endParaRPr lang="ru-RU" sz="32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1077" y="1390650"/>
            <a:ext cx="765175" cy="99994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38720">
            <a:off x="981077" y="2803525"/>
            <a:ext cx="765175" cy="99994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1077" y="4105275"/>
            <a:ext cx="765175" cy="9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35579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595338" y="793693"/>
            <a:ext cx="4048290" cy="1885019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6953" y="998370"/>
            <a:ext cx="5741447" cy="3827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2709" y="984251"/>
            <a:ext cx="5762624" cy="3841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402" y="788459"/>
            <a:ext cx="6206068" cy="18192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FF"/>
                </a:solidFill>
              </a:rPr>
              <a:t>Как происходит </a:t>
            </a:r>
            <a:r>
              <a:rPr lang="ru-RU" dirty="0" smtClean="0">
                <a:solidFill>
                  <a:srgbClr val="FFFFFF"/>
                </a:solidFill>
              </a:rPr>
              <a:t>переработка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/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телефона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302" y="3188443"/>
            <a:ext cx="4512732" cy="2602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7F7F7F"/>
                </a:solidFill>
              </a:rPr>
              <a:t>Сортировка, разборка </a:t>
            </a:r>
            <a:br>
              <a:rPr lang="ru-RU" sz="2400" dirty="0" smtClean="0">
                <a:solidFill>
                  <a:srgbClr val="7F7F7F"/>
                </a:solidFill>
              </a:rPr>
            </a:br>
            <a:r>
              <a:rPr lang="ru-RU" sz="2400" dirty="0" smtClean="0">
                <a:solidFill>
                  <a:srgbClr val="7F7F7F"/>
                </a:solidFill>
              </a:rPr>
              <a:t>на компоненты, переработка аккумулятора,  драгоценные металлы из электронной платы, переработанный пластик</a:t>
            </a:r>
            <a:endParaRPr lang="ru-RU" sz="2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9714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4"/>
          <p:cNvSpPr txBox="1">
            <a:spLocks/>
          </p:cNvSpPr>
          <p:nvPr/>
        </p:nvSpPr>
        <p:spPr>
          <a:xfrm>
            <a:off x="635029" y="1109004"/>
            <a:ext cx="2817925" cy="1508015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748585" y="2638736"/>
            <a:ext cx="2641600" cy="1100666"/>
          </a:xfrm>
          <a:prstGeom prst="homePlate">
            <a:avLst>
              <a:gd name="adj" fmla="val 19444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solidFill>
                  <a:srgbClr val="595959"/>
                </a:solidFill>
              </a:rPr>
              <a:t>22 </a:t>
            </a:r>
            <a:r>
              <a:rPr lang="ru-RU" sz="2800" dirty="0">
                <a:solidFill>
                  <a:srgbClr val="595959"/>
                </a:solidFill>
              </a:rPr>
              <a:t>города </a:t>
            </a:r>
            <a:br>
              <a:rPr lang="ru-RU" sz="2800" dirty="0">
                <a:solidFill>
                  <a:srgbClr val="595959"/>
                </a:solidFill>
              </a:rPr>
            </a:br>
            <a:r>
              <a:rPr lang="ru-RU" sz="2800" dirty="0">
                <a:solidFill>
                  <a:srgbClr val="595959"/>
                </a:solidFill>
              </a:rPr>
              <a:t>на карте</a:t>
            </a:r>
            <a:endParaRPr lang="en-US" sz="2800" dirty="0">
              <a:solidFill>
                <a:srgbClr val="595959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21" r="82687" b="70852"/>
          <a:stretch>
            <a:fillRect/>
          </a:stretch>
        </p:blipFill>
        <p:spPr>
          <a:xfrm>
            <a:off x="3779480" y="391887"/>
            <a:ext cx="2181933" cy="18977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4942" y="1025305"/>
            <a:ext cx="30056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</a:rPr>
              <a:t>Пункты приема телефонов и других отходов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88912" y="2746127"/>
            <a:ext cx="25561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u="sng" dirty="0">
                <a:hlinkClick r:id="rId4"/>
              </a:rPr>
              <a:t>recyclemap.ru</a:t>
            </a:r>
            <a:endParaRPr lang="ru-RU" u="sng" dirty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30133" y="6129868"/>
            <a:ext cx="8161867" cy="728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448278" y="6088560"/>
            <a:ext cx="480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38</a:t>
            </a:r>
          </a:p>
          <a:p>
            <a:endParaRPr lang="ru-RU" sz="2200" dirty="0" smtClean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55451" y="6203950"/>
            <a:ext cx="215900" cy="228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3266" y="522514"/>
            <a:ext cx="3840780" cy="57193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3170" y="4555231"/>
            <a:ext cx="4891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Эко-контейнеры</a:t>
            </a:r>
            <a:r>
              <a:rPr lang="ru-RU" sz="2800" dirty="0"/>
              <a:t> </a:t>
            </a:r>
            <a:r>
              <a:rPr lang="en-US" sz="2800" dirty="0" smtClean="0"/>
              <a:t>Samsung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53006" y="248886"/>
            <a:ext cx="2682657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Ты можешь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9129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755228" y="833378"/>
            <a:ext cx="3749488" cy="1170697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2823" y="2546926"/>
            <a:ext cx="3073401" cy="1725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darudar.org/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сообщества </a:t>
            </a:r>
          </a:p>
          <a:p>
            <a:pPr marL="0" indent="0">
              <a:buNone/>
            </a:pPr>
            <a:r>
              <a:rPr lang="ru-RU" dirty="0" smtClean="0"/>
              <a:t>«Отдам даром»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596" y="985652"/>
            <a:ext cx="6803390" cy="51025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7186" y="805935"/>
            <a:ext cx="36865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FF"/>
                </a:solidFill>
              </a:rPr>
              <a:t>Подари телефону </a:t>
            </a:r>
            <a:r>
              <a:rPr lang="ru-RU" sz="3200" dirty="0">
                <a:solidFill>
                  <a:srgbClr val="FFFFFF"/>
                </a:solidFill>
              </a:rPr>
              <a:t>вторую </a:t>
            </a:r>
            <a:r>
              <a:rPr lang="ru-RU" sz="3200" dirty="0" smtClean="0">
                <a:solidFill>
                  <a:srgbClr val="FFFFFF"/>
                </a:solidFill>
              </a:rPr>
              <a:t>жизнь</a:t>
            </a:r>
            <a:endParaRPr lang="ru-RU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8251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99408" y="542291"/>
            <a:ext cx="7128618" cy="9129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Проверим, что вы запомнили!  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402864" y="1518791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F7F7F"/>
                </a:solidFill>
              </a:rPr>
              <a:t>Из чего могут быть сделаны </a:t>
            </a:r>
            <a:r>
              <a:rPr lang="ru-RU" sz="2400" dirty="0" err="1">
                <a:solidFill>
                  <a:srgbClr val="7F7F7F"/>
                </a:solidFill>
              </a:rPr>
              <a:t>экологичные</a:t>
            </a:r>
            <a:r>
              <a:rPr lang="ru-RU" sz="2400" dirty="0">
                <a:solidFill>
                  <a:srgbClr val="7F7F7F"/>
                </a:solidFill>
              </a:rPr>
              <a:t> мобильные телефоны</a:t>
            </a:r>
            <a:r>
              <a:rPr lang="en-US" sz="2400" dirty="0">
                <a:solidFill>
                  <a:srgbClr val="7F7F7F"/>
                </a:solidFill>
              </a:rPr>
              <a:t>? </a:t>
            </a:r>
            <a:endParaRPr lang="ru-RU" sz="2400" dirty="0">
              <a:solidFill>
                <a:srgbClr val="7F7F7F"/>
              </a:solidFill>
            </a:endParaRPr>
          </a:p>
          <a:p>
            <a:endParaRPr lang="ru-RU" sz="2400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2865" y="2506544"/>
            <a:ext cx="5924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F7F7F"/>
                </a:solidFill>
              </a:rPr>
              <a:t>От каких источников они могут заряжаться, чтобы помогать сохранять природу</a:t>
            </a:r>
            <a:r>
              <a:rPr lang="en-US" sz="2400" dirty="0">
                <a:solidFill>
                  <a:srgbClr val="7F7F7F"/>
                </a:solidFill>
              </a:rPr>
              <a:t>?</a:t>
            </a:r>
            <a:endParaRPr lang="ru-RU" sz="2400" dirty="0">
              <a:solidFill>
                <a:srgbClr val="7F7F7F"/>
              </a:solidFill>
            </a:endParaRPr>
          </a:p>
          <a:p>
            <a:endParaRPr lang="ru-RU" sz="2400" dirty="0">
              <a:solidFill>
                <a:srgbClr val="7F7F7F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6690" y="1830506"/>
            <a:ext cx="3226884" cy="4255998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4031" y="1612900"/>
            <a:ext cx="478626" cy="62547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1883" y="2533651"/>
            <a:ext cx="490772" cy="64135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1883" y="3549650"/>
            <a:ext cx="490772" cy="641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46619" y="3592126"/>
            <a:ext cx="581587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F7F7F"/>
                </a:solidFill>
              </a:rPr>
              <a:t>Что мы можем делать </a:t>
            </a:r>
            <a:r>
              <a:rPr lang="en-US" sz="2400" dirty="0" smtClean="0">
                <a:solidFill>
                  <a:srgbClr val="7F7F7F"/>
                </a:solidFill>
              </a:rPr>
              <a:t/>
            </a:r>
            <a:br>
              <a:rPr lang="en-US" sz="2400" dirty="0" smtClean="0">
                <a:solidFill>
                  <a:srgbClr val="7F7F7F"/>
                </a:solidFill>
              </a:rPr>
            </a:br>
            <a:r>
              <a:rPr lang="ru-RU" sz="2400" dirty="0" smtClean="0">
                <a:solidFill>
                  <a:srgbClr val="7F7F7F"/>
                </a:solidFill>
              </a:rPr>
              <a:t>с </a:t>
            </a:r>
            <a:r>
              <a:rPr lang="ru-RU" sz="2400" dirty="0">
                <a:solidFill>
                  <a:srgbClr val="7F7F7F"/>
                </a:solidFill>
              </a:rPr>
              <a:t>нашими старыми телефонами, чтобы это помогало природе</a:t>
            </a:r>
            <a:r>
              <a:rPr lang="en-US" sz="2400" dirty="0">
                <a:solidFill>
                  <a:srgbClr val="7F7F7F"/>
                </a:solidFill>
              </a:rPr>
              <a:t>?</a:t>
            </a:r>
          </a:p>
          <a:p>
            <a:endParaRPr lang="ru-RU" sz="2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6368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50075" y="2098924"/>
            <a:ext cx="10336481" cy="1446741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</a:rPr>
              <a:t>Как мы с вами можем помогать природе</a:t>
            </a:r>
            <a:r>
              <a:rPr lang="en-US" b="1" dirty="0" smtClean="0">
                <a:latin typeface="+mn-lt"/>
              </a:rPr>
              <a:t>?</a:t>
            </a: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endParaRPr lang="ru-RU" dirty="0">
              <a:latin typeface="+mn-lt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3575" y="6032500"/>
            <a:ext cx="1739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93101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40980"/>
            <a:ext cx="10896602" cy="14346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Как  уменьшить  выбросы  СО</a:t>
            </a:r>
            <a:r>
              <a:rPr lang="ru-RU" b="1" baseline="-25000" dirty="0" smtClean="0"/>
              <a:t>2</a:t>
            </a:r>
            <a:r>
              <a:rPr lang="ru-RU" b="1" dirty="0" smtClean="0"/>
              <a:t>  в атмосферу?</a:t>
            </a:r>
            <a:r>
              <a:rPr lang="ru-RU" dirty="0" smtClean="0"/>
              <a:t> </a:t>
            </a:r>
            <a:r>
              <a:rPr lang="ru-RU" b="1" dirty="0" smtClean="0"/>
              <a:t>(правила «зеленых» технологий или </a:t>
            </a:r>
            <a:br>
              <a:rPr lang="ru-RU" b="1" dirty="0" smtClean="0"/>
            </a:br>
            <a:r>
              <a:rPr lang="ru-RU" b="1" dirty="0" smtClean="0"/>
              <a:t> главные пути развития энергетики будущего)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9375" y="2740025"/>
            <a:ext cx="10515600" cy="1627023"/>
          </a:xfrm>
        </p:spPr>
        <p:txBody>
          <a:bodyPr/>
          <a:lstStyle/>
          <a:p>
            <a:r>
              <a:rPr lang="ru-RU" dirty="0" smtClean="0"/>
              <a:t>снизить потребление электроэнергии;</a:t>
            </a:r>
          </a:p>
          <a:p>
            <a:r>
              <a:rPr lang="ru-RU" dirty="0" smtClean="0"/>
              <a:t> использовать новые источники энергии, которые не загрязняют атмосферу.</a:t>
            </a: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4498" y="4313808"/>
            <a:ext cx="1018157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 smtClean="0">
                <a:latin typeface="Calibri"/>
                <a:ea typeface="+mj-ea"/>
                <a:cs typeface="+mj-cs"/>
              </a:rPr>
              <a:t>Вспомните,  какие  </a:t>
            </a:r>
            <a:r>
              <a:rPr lang="ru-RU" sz="4400" b="1" dirty="0" err="1" smtClean="0">
                <a:latin typeface="Calibri"/>
                <a:ea typeface="+mj-ea"/>
                <a:cs typeface="+mj-cs"/>
              </a:rPr>
              <a:t>эко-шаги</a:t>
            </a:r>
            <a:r>
              <a:rPr lang="ru-RU" sz="4400" b="1" dirty="0" smtClean="0">
                <a:latin typeface="Calibri"/>
                <a:ea typeface="+mj-ea"/>
                <a:cs typeface="+mj-cs"/>
              </a:rPr>
              <a:t>,  связанные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 smtClean="0">
                <a:latin typeface="Calibri"/>
                <a:ea typeface="+mj-ea"/>
                <a:cs typeface="+mj-cs"/>
              </a:rPr>
              <a:t>  с охраной природы мы делали?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767" y="0"/>
            <a:ext cx="10515600" cy="833054"/>
          </a:xfrm>
        </p:spPr>
        <p:txBody>
          <a:bodyPr>
            <a:normAutofit/>
          </a:bodyPr>
          <a:lstStyle/>
          <a:p>
            <a:r>
              <a:rPr lang="ru-RU" b="1" dirty="0" smtClean="0"/>
              <a:t>Эко - шаги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5236" y="722037"/>
            <a:ext cx="11521964" cy="511120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не оставлять включенным свет, использовать энергосберегающие лампы;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утеплить окна и двери;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закрывать плотно входную дверь в школу (поставить доводчик);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не оставлять открытым водопроводный кран;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использовать  экономно  тетради,  не  выбрасывать  их  с  неиспользованными листами, печатать на 2 страницах;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беречь школу, чтобы снизить затраты на косметический ремонт.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беречь мебель – на ее изготовление было затрачено много энергии;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для экономии бумаги писать объявления не на листах, а на специальной пластиковой доске;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не  разбрасываться  ручками,  карандашами,  ластиками  и  т.д.,  использовать  их максимально долго;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сдавать макулатуру</a:t>
            </a:r>
            <a:endParaRPr lang="ru-RU"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«Светоизлучающие приборы будущего».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83322" y="1072054"/>
          <a:ext cx="11051632" cy="5180220"/>
        </p:xfrm>
        <a:graphic>
          <a:graphicData uri="http://schemas.openxmlformats.org/drawingml/2006/table">
            <a:tbl>
              <a:tblPr/>
              <a:tblGrid>
                <a:gridCol w="2762908"/>
                <a:gridCol w="2762908"/>
                <a:gridCol w="2762908"/>
                <a:gridCol w="2762908"/>
              </a:tblGrid>
              <a:tr h="73422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Осветительный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Прибор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400" dirty="0" smtClean="0">
                        <a:latin typeface="Times New Roman"/>
                        <a:ea typeface="Calibri"/>
                        <a:cs typeface="Aharoni" pitchFamily="2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Calibri"/>
                          <a:cs typeface="Aharoni" pitchFamily="2" charset="-79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Aharoni" pitchFamily="2" charset="-79"/>
                        </a:rPr>
                        <a:t>Морфологические признаки объекта (параметры)</a:t>
                      </a:r>
                      <a:endParaRPr lang="ru-RU" sz="280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84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Источник энергии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Б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Корпус 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 smtClean="0">
                        <a:latin typeface="Times New Roman"/>
                        <a:ea typeface="Calibri"/>
                        <a:cs typeface="Aharoni" pitchFamily="2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Calibri"/>
                          <a:cs typeface="Aharoni" pitchFamily="2" charset="-79"/>
                        </a:rPr>
                        <a:t>В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Управление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 smtClean="0">
                        <a:latin typeface="Times New Roman"/>
                        <a:ea typeface="Calibri"/>
                        <a:cs typeface="Aharoni" pitchFamily="2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Calibri"/>
                          <a:cs typeface="Aharoni" pitchFamily="2" charset="-79"/>
                        </a:rPr>
                        <a:t>Г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1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Aharoni" pitchFamily="2" charset="-79"/>
                        </a:rPr>
                        <a:t>солнце</a:t>
                      </a:r>
                      <a:endParaRPr lang="ru-RU" sz="280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Aharoni" pitchFamily="2" charset="-79"/>
                        </a:rPr>
                        <a:t>шар</a:t>
                      </a:r>
                      <a:endParaRPr lang="ru-RU" sz="280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Aharoni" pitchFamily="2" charset="-79"/>
                        </a:rPr>
                        <a:t>автоматическое</a:t>
                      </a:r>
                      <a:endParaRPr lang="ru-RU" sz="280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2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ветер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Aharoni" pitchFamily="2" charset="-79"/>
                        </a:rPr>
                        <a:t>цилиндр</a:t>
                      </a:r>
                      <a:endParaRPr lang="ru-RU" sz="280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Aharoni" pitchFamily="2" charset="-79"/>
                        </a:rPr>
                        <a:t>кнопочное</a:t>
                      </a:r>
                      <a:endParaRPr lang="ru-RU" sz="280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3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Aharoni" pitchFamily="2" charset="-79"/>
                        </a:rPr>
                        <a:t>вода</a:t>
                      </a:r>
                      <a:endParaRPr lang="ru-RU" sz="280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Aharoni" pitchFamily="2" charset="-79"/>
                        </a:rPr>
                        <a:t>куб</a:t>
                      </a:r>
                      <a:endParaRPr lang="ru-RU" sz="280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Aharoni" pitchFamily="2" charset="-79"/>
                        </a:rPr>
                        <a:t>сенсорное</a:t>
                      </a:r>
                      <a:endParaRPr lang="ru-RU" sz="280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4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биомасса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/>
                          <a:ea typeface="Calibri"/>
                          <a:cs typeface="Aharoni" pitchFamily="2" charset="-79"/>
                        </a:rPr>
                        <a:t>плоский</a:t>
                      </a:r>
                      <a:endParaRPr lang="ru-RU" sz="280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Calibri"/>
                          <a:cs typeface="Aharoni" pitchFamily="2" charset="-79"/>
                        </a:rPr>
                        <a:t>звуковое</a:t>
                      </a:r>
                      <a:endParaRPr lang="ru-RU" sz="2800" dirty="0">
                        <a:latin typeface="Calibri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 задание: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Найти  пути энергосбережения. Это может быть ваш дом, ваша квартира, ваш подъезд или просто ваша комната. </a:t>
            </a:r>
          </a:p>
          <a:p>
            <a:pPr lvl="0"/>
            <a:r>
              <a:rPr lang="ru-RU" dirty="0" smtClean="0"/>
              <a:t>Проанализировать,  можно ли применить  нетрадиционные   виды энергии у  нас  в  городе. 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u="sng" dirty="0" smtClean="0">
                <a:hlinkClick r:id="rId2"/>
              </a:rPr>
              <a:t>http://ecamir.ru/econeshka#activity</a:t>
            </a:r>
            <a:r>
              <a:rPr lang="ru-RU" dirty="0" smtClean="0"/>
              <a:t>  Методические рекомендации для проекта «Мобильные технологии для экологии» реализуется в рамках программы «Зелёные школы» Всероссийского движения ЭКА при поддержке и непосредственном участии компании МТС.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0" y="3231099"/>
            <a:ext cx="722923" cy="1425567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200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9959" y="1592304"/>
            <a:ext cx="5993554" cy="1425567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n-US" sz="4200" dirty="0" smtClean="0">
                <a:solidFill>
                  <a:srgbClr val="FFFFFF"/>
                </a:solidFill>
              </a:rPr>
              <a:t> </a:t>
            </a:r>
            <a:r>
              <a:rPr lang="ru-RU" sz="4200" dirty="0" smtClean="0">
                <a:solidFill>
                  <a:srgbClr val="FFFFFF"/>
                </a:solidFill>
              </a:rPr>
              <a:t>Мобильные устройства </a:t>
            </a:r>
            <a:r>
              <a:rPr lang="en-US" sz="4200" dirty="0" smtClean="0">
                <a:solidFill>
                  <a:srgbClr val="FFFFFF"/>
                </a:solidFill>
              </a:rPr>
              <a:t/>
            </a:r>
            <a:br>
              <a:rPr lang="en-US" sz="4200" dirty="0" smtClean="0">
                <a:solidFill>
                  <a:srgbClr val="FFFFFF"/>
                </a:solidFill>
              </a:rPr>
            </a:br>
            <a:r>
              <a:rPr lang="en-US" sz="4200" dirty="0" smtClean="0">
                <a:solidFill>
                  <a:srgbClr val="FFFFFF"/>
                </a:solidFill>
              </a:rPr>
              <a:t> </a:t>
            </a:r>
            <a:r>
              <a:rPr lang="ru-RU" sz="4200" dirty="0" smtClean="0">
                <a:solidFill>
                  <a:srgbClr val="FFFFFF"/>
                </a:solidFill>
              </a:rPr>
              <a:t>очень важны для нас </a:t>
            </a:r>
            <a:endParaRPr lang="ru-RU" sz="4200" dirty="0">
              <a:solidFill>
                <a:srgbClr val="FFFFFF"/>
              </a:solidFill>
            </a:endParaRPr>
          </a:p>
        </p:txBody>
      </p:sp>
      <p:pic>
        <p:nvPicPr>
          <p:cNvPr id="9" name="Изображение 8" descr="logoM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618" y="6146800"/>
            <a:ext cx="2882900" cy="71120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016627" y="4143377"/>
            <a:ext cx="5429250" cy="1746784"/>
            <a:chOff x="6016625" y="4143376"/>
            <a:chExt cx="5429250" cy="174678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032500" y="4143376"/>
              <a:ext cx="5413375" cy="174678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6016625" y="4252120"/>
              <a:ext cx="4683126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ct val="110000"/>
                </a:lnSpc>
              </a:pPr>
              <a:r>
                <a:rPr lang="ru-RU" b="1" dirty="0"/>
                <a:t>Плохая </a:t>
              </a:r>
              <a:r>
                <a:rPr lang="ru-RU" b="1" dirty="0" smtClean="0"/>
                <a:t>новость</a:t>
              </a:r>
              <a:r>
                <a:rPr lang="en-US" b="1" dirty="0" smtClean="0"/>
                <a:t> </a:t>
              </a:r>
              <a:endParaRPr lang="en-US" b="1" dirty="0"/>
            </a:p>
            <a:p>
              <a:pPr lvl="1">
                <a:lnSpc>
                  <a:spcPct val="110000"/>
                </a:lnSpc>
              </a:pPr>
              <a:r>
                <a:rPr lang="ru-RU" dirty="0"/>
                <a:t>Неработающие или устаревшие модели 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ru-RU" dirty="0"/>
                <a:t>телефонов выбрасываются на </a:t>
              </a:r>
              <a:r>
                <a:rPr lang="ru-RU" dirty="0" smtClean="0"/>
                <a:t>свалку, загрязняя природу.</a:t>
              </a:r>
              <a:endParaRPr lang="ru-RU" dirty="0"/>
            </a:p>
            <a:p>
              <a:pPr lvl="1">
                <a:lnSpc>
                  <a:spcPct val="110000"/>
                </a:lnSpc>
              </a:pPr>
              <a:r>
                <a:rPr lang="ru-RU" dirty="0"/>
                <a:t>Устройства тратят много электроэнергии</a:t>
              </a:r>
              <a:endParaRPr lang="en-US" dirty="0"/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4200" y="4251325"/>
              <a:ext cx="355600" cy="35560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6091879" y="4213136"/>
            <a:ext cx="5413375" cy="1651635"/>
            <a:chOff x="5949373" y="1570875"/>
            <a:chExt cx="5413375" cy="165163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949373" y="1570875"/>
              <a:ext cx="5413375" cy="165163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096764" y="1703440"/>
              <a:ext cx="4683125" cy="1135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ct val="110000"/>
                </a:lnSpc>
              </a:pPr>
              <a:r>
                <a:rPr lang="ru-RU" b="1" dirty="0">
                  <a:solidFill>
                    <a:prstClr val="black"/>
                  </a:solidFill>
                </a:rPr>
                <a:t>Хорошая новость</a:t>
              </a:r>
              <a:r>
                <a:rPr lang="en-US" b="1" dirty="0">
                  <a:solidFill>
                    <a:prstClr val="black"/>
                  </a:solidFill>
                </a:rPr>
                <a:t>:</a:t>
              </a:r>
              <a:r>
                <a:rPr lang="ru-RU" b="1" dirty="0">
                  <a:solidFill>
                    <a:prstClr val="black"/>
                  </a:solidFill>
                </a:rPr>
                <a:t> </a:t>
              </a:r>
              <a:r>
                <a:rPr lang="en-US" b="1" dirty="0" smtClean="0"/>
                <a:t> </a:t>
              </a:r>
              <a:endParaRPr lang="en-US" b="1" dirty="0"/>
            </a:p>
            <a:p>
              <a:pPr lvl="1">
                <a:lnSpc>
                  <a:spcPct val="120000"/>
                </a:lnSpc>
                <a:buClr>
                  <a:srgbClr val="D16349"/>
                </a:buClr>
                <a:buSzPct val="85000"/>
              </a:pPr>
              <a:r>
                <a:rPr lang="ru-RU" sz="2000" dirty="0">
                  <a:solidFill>
                    <a:prstClr val="black"/>
                  </a:solidFill>
                </a:rPr>
                <a:t>Есть новые, </a:t>
              </a:r>
              <a:r>
                <a:rPr lang="ru-RU" sz="2000" dirty="0" err="1">
                  <a:solidFill>
                    <a:prstClr val="black"/>
                  </a:solidFill>
                </a:rPr>
                <a:t>экологичные</a:t>
              </a:r>
              <a:r>
                <a:rPr lang="ru-RU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</a:rPr>
                <a:t/>
              </a:r>
              <a:br>
                <a:rPr lang="en-US" sz="2000" dirty="0" smtClean="0">
                  <a:solidFill>
                    <a:prstClr val="black"/>
                  </a:solidFill>
                </a:rPr>
              </a:br>
              <a:r>
                <a:rPr lang="ru-RU" sz="2000" dirty="0" smtClean="0">
                  <a:solidFill>
                    <a:prstClr val="black"/>
                  </a:solidFill>
                </a:rPr>
                <a:t>мобильные </a:t>
              </a:r>
              <a:r>
                <a:rPr lang="ru-RU" sz="2000" dirty="0">
                  <a:solidFill>
                    <a:prstClr val="black"/>
                  </a:solidFill>
                </a:rPr>
                <a:t>технологии</a:t>
              </a:r>
            </a:p>
          </p:txBody>
        </p:sp>
        <p:pic>
          <p:nvPicPr>
            <p:cNvPr id="18" name="Изображение 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8730" y="1668482"/>
              <a:ext cx="417143" cy="398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705183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6233" y="2595654"/>
            <a:ext cx="4445001" cy="1325563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Могут ли мобильные технологии помогать </a:t>
            </a:r>
            <a:br>
              <a:rPr lang="ru-RU" sz="3600" dirty="0" smtClean="0"/>
            </a:br>
            <a:r>
              <a:rPr lang="ru-RU" sz="3600" dirty="0" smtClean="0"/>
              <a:t>сохранять природу</a:t>
            </a:r>
            <a:r>
              <a:rPr lang="en-US" sz="3600" dirty="0" smtClean="0"/>
              <a:t>? </a:t>
            </a:r>
            <a:endParaRPr lang="ru-RU" sz="36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745" y="1839659"/>
            <a:ext cx="3308642" cy="40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9608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575734"/>
            <a:ext cx="8022492" cy="5909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dirty="0" smtClean="0">
                <a:solidFill>
                  <a:srgbClr val="FFFFFF"/>
                </a:solidFill>
              </a:rPr>
              <a:t>  </a:t>
            </a:r>
            <a:r>
              <a:rPr lang="en-US" sz="3600" dirty="0" smtClean="0">
                <a:solidFill>
                  <a:srgbClr val="FFFFFF"/>
                </a:solidFill>
              </a:rPr>
              <a:t>     </a:t>
            </a:r>
            <a:r>
              <a:rPr lang="ru-RU" sz="3600" dirty="0" smtClean="0">
                <a:solidFill>
                  <a:srgbClr val="FFFFFF"/>
                </a:solidFill>
              </a:rPr>
              <a:t>Мобильные технологии помогают</a:t>
            </a:r>
            <a:r>
              <a:rPr lang="en-US" sz="3600" dirty="0" smtClean="0">
                <a:solidFill>
                  <a:srgbClr val="FFFFFF"/>
                </a:solidFill>
              </a:rPr>
              <a:t>: </a:t>
            </a:r>
            <a:endParaRPr lang="ru-RU" sz="3600" dirty="0">
              <a:solidFill>
                <a:srgbClr val="FFFFFF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74580" y="1306286"/>
            <a:ext cx="9873232" cy="4284177"/>
            <a:chOff x="744712" y="1578606"/>
            <a:chExt cx="8652815" cy="403020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4712" y="1578606"/>
              <a:ext cx="6009329" cy="40302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7081068" y="1890989"/>
              <a:ext cx="2316459" cy="63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Спасать зверей и птиц</a:t>
              </a:r>
            </a:p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181678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515958" y="782309"/>
            <a:ext cx="4107824" cy="73521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8979" y="766552"/>
            <a:ext cx="3344332" cy="65876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FF"/>
                </a:solidFill>
              </a:rPr>
              <a:t>Спасение птиц</a:t>
            </a:r>
            <a:endParaRPr lang="ru-RU" sz="3600" dirty="0"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2254" y="356260"/>
            <a:ext cx="4619892" cy="2766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200" y="1939966"/>
            <a:ext cx="45342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F7F7F"/>
                </a:solidFill>
              </a:rPr>
              <a:t>Более 100 опор линий электропередач оснащены устройствами, спасающими птиц от гибели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6067" y="3384466"/>
            <a:ext cx="3312795" cy="32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79941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/>
          </p:cNvSpPr>
          <p:nvPr/>
        </p:nvSpPr>
        <p:spPr>
          <a:xfrm>
            <a:off x="715541" y="464831"/>
            <a:ext cx="2598501" cy="1241608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416" y="687478"/>
            <a:ext cx="4926060" cy="50517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619126"/>
            <a:ext cx="10515600" cy="83441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Охрана</a:t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животных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3353" y="368135"/>
            <a:ext cx="4370451" cy="2913634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99563" y="3671063"/>
            <a:ext cx="4078221" cy="271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21631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 txBox="1">
            <a:spLocks/>
          </p:cNvSpPr>
          <p:nvPr/>
        </p:nvSpPr>
        <p:spPr>
          <a:xfrm>
            <a:off x="775075" y="762466"/>
            <a:ext cx="3511351" cy="73521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489960"/>
            <a:ext cx="3508021" cy="118618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FF"/>
                </a:solidFill>
              </a:rPr>
              <a:t/>
            </a:r>
            <a:br>
              <a:rPr lang="ru-RU" sz="3600" dirty="0" smtClean="0">
                <a:solidFill>
                  <a:srgbClr val="FFFFFF"/>
                </a:solidFill>
              </a:rPr>
            </a:br>
            <a:r>
              <a:rPr lang="ru-RU" sz="3600" dirty="0" smtClean="0">
                <a:solidFill>
                  <a:srgbClr val="FFFFFF"/>
                </a:solidFill>
              </a:rPr>
              <a:t>Спасение лесов</a:t>
            </a:r>
            <a:r>
              <a:rPr lang="ru-RU" sz="3600" dirty="0">
                <a:solidFill>
                  <a:srgbClr val="FFFFFF"/>
                </a:solidFill>
              </a:rPr>
              <a:t/>
            </a:r>
            <a:br>
              <a:rPr lang="ru-RU" sz="3600" dirty="0">
                <a:solidFill>
                  <a:srgbClr val="FFFFFF"/>
                </a:solidFill>
              </a:rPr>
            </a:br>
            <a:endParaRPr lang="ru-RU" sz="3600" dirty="0">
              <a:solidFill>
                <a:srgbClr val="FF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02549" y="1739061"/>
            <a:ext cx="3881120" cy="374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 smtClean="0">
                <a:solidFill>
                  <a:srgbClr val="7F7F7F"/>
                </a:solidFill>
              </a:rPr>
              <a:t>Видеокамера на этой станции обнаруживает лесной пожар </a:t>
            </a:r>
          </a:p>
          <a:p>
            <a:pPr marL="0" indent="0">
              <a:buNone/>
            </a:pPr>
            <a:endParaRPr lang="en-US" sz="2500" dirty="0" smtClean="0">
              <a:solidFill>
                <a:srgbClr val="7F7F7F"/>
              </a:solidFill>
            </a:endParaRPr>
          </a:p>
          <a:p>
            <a:pPr>
              <a:buClr>
                <a:srgbClr val="FF0000"/>
              </a:buClr>
            </a:pPr>
            <a:r>
              <a:rPr lang="ru-RU" sz="2500" dirty="0" smtClean="0">
                <a:solidFill>
                  <a:srgbClr val="7F7F7F"/>
                </a:solidFill>
              </a:rPr>
              <a:t>IP</a:t>
            </a:r>
            <a:r>
              <a:rPr lang="ru-RU" sz="2500" dirty="0">
                <a:solidFill>
                  <a:srgbClr val="7F7F7F"/>
                </a:solidFill>
              </a:rPr>
              <a:t>-видеонаблюдение, </a:t>
            </a:r>
            <a:endParaRPr lang="ru-RU" sz="2500" dirty="0" smtClean="0">
              <a:solidFill>
                <a:srgbClr val="7F7F7F"/>
              </a:solidFill>
            </a:endParaRPr>
          </a:p>
          <a:p>
            <a:pPr>
              <a:buClr>
                <a:srgbClr val="FF0000"/>
              </a:buClr>
            </a:pPr>
            <a:r>
              <a:rPr lang="ru-RU" sz="2500" dirty="0">
                <a:solidFill>
                  <a:srgbClr val="7F7F7F"/>
                </a:solidFill>
              </a:rPr>
              <a:t>г</a:t>
            </a:r>
            <a:r>
              <a:rPr lang="ru-RU" sz="2500" dirty="0" smtClean="0">
                <a:solidFill>
                  <a:srgbClr val="7F7F7F"/>
                </a:solidFill>
              </a:rPr>
              <a:t>еографические информационные </a:t>
            </a:r>
            <a:r>
              <a:rPr lang="ru-RU" sz="2500" dirty="0">
                <a:solidFill>
                  <a:srgbClr val="7F7F7F"/>
                </a:solidFill>
              </a:rPr>
              <a:t>системы, </a:t>
            </a:r>
            <a:endParaRPr lang="en-US" sz="2500" dirty="0">
              <a:solidFill>
                <a:srgbClr val="7F7F7F"/>
              </a:solidFill>
            </a:endParaRPr>
          </a:p>
          <a:p>
            <a:pPr>
              <a:buClr>
                <a:srgbClr val="FF0000"/>
              </a:buClr>
            </a:pPr>
            <a:r>
              <a:rPr lang="ru-RU" sz="2500" dirty="0" smtClean="0">
                <a:solidFill>
                  <a:srgbClr val="7F7F7F"/>
                </a:solidFill>
              </a:rPr>
              <a:t>«</a:t>
            </a:r>
            <a:r>
              <a:rPr lang="ru-RU" sz="2500" dirty="0">
                <a:solidFill>
                  <a:srgbClr val="7F7F7F"/>
                </a:solidFill>
              </a:rPr>
              <a:t>компьютерное зрение».  </a:t>
            </a:r>
          </a:p>
          <a:p>
            <a:pPr marL="0" indent="0">
              <a:buNone/>
            </a:pPr>
            <a:endParaRPr lang="ru-RU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7F7F7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0352" y="503357"/>
            <a:ext cx="1274649" cy="1274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3435" y="878774"/>
            <a:ext cx="3370393" cy="4493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942" y="1104404"/>
            <a:ext cx="3416641" cy="5124962"/>
          </a:xfrm>
          <a:prstGeom prst="rect">
            <a:avLst/>
          </a:prstGeom>
        </p:spPr>
      </p:pic>
      <p:pic>
        <p:nvPicPr>
          <p:cNvPr id="11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27"/>
          <a:stretch/>
        </p:blipFill>
        <p:spPr>
          <a:xfrm>
            <a:off x="7063422" y="605640"/>
            <a:ext cx="3806888" cy="578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9287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2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72067" y="709002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n-lt"/>
              </a:rPr>
              <a:t>Из чего</a:t>
            </a:r>
            <a:r>
              <a:rPr lang="ru-RU" dirty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может состоять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ru-RU" dirty="0" err="1" smtClean="0">
                <a:latin typeface="+mn-lt"/>
              </a:rPr>
              <a:t>эко-гаджет</a:t>
            </a:r>
            <a:r>
              <a:rPr lang="en-US" dirty="0" smtClean="0">
                <a:latin typeface="+mn-lt"/>
              </a:rPr>
              <a:t>? </a:t>
            </a:r>
            <a:endParaRPr lang="ru-RU" dirty="0">
              <a:latin typeface="+mn-lt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08912" y="2643374"/>
            <a:ext cx="4493419" cy="994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7F7F7F"/>
                </a:solidFill>
              </a:rPr>
              <a:t>Вы знаете, из чего сделан обычный мобильный телефон</a:t>
            </a:r>
            <a:r>
              <a:rPr lang="en-US" sz="2000" dirty="0" smtClean="0">
                <a:solidFill>
                  <a:srgbClr val="7F7F7F"/>
                </a:solidFill>
              </a:rPr>
              <a:t>? </a:t>
            </a:r>
            <a:endParaRPr lang="en-US" sz="2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7F7F7F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2701" y="980728"/>
            <a:ext cx="3535708" cy="48878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08911" y="3668991"/>
            <a:ext cx="5143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F7F7F"/>
                </a:solidFill>
              </a:rPr>
              <a:t>Чаще всего корпус сделан </a:t>
            </a:r>
            <a:r>
              <a:rPr lang="ru-RU" sz="2000" dirty="0" smtClean="0">
                <a:solidFill>
                  <a:srgbClr val="7F7F7F"/>
                </a:solidFill>
              </a:rPr>
              <a:t>из </a:t>
            </a:r>
            <a:r>
              <a:rPr lang="ru-RU" sz="2000" dirty="0">
                <a:solidFill>
                  <a:srgbClr val="7F7F7F"/>
                </a:solidFill>
              </a:rPr>
              <a:t>пластика</a:t>
            </a:r>
            <a:r>
              <a:rPr lang="en-US" sz="2000" dirty="0">
                <a:solidFill>
                  <a:srgbClr val="7F7F7F"/>
                </a:solidFill>
              </a:rPr>
              <a:t>.</a:t>
            </a:r>
          </a:p>
          <a:p>
            <a:r>
              <a:rPr lang="ru-RU" sz="2000" dirty="0">
                <a:solidFill>
                  <a:srgbClr val="7F7F7F"/>
                </a:solidFill>
              </a:rPr>
              <a:t>А из чего может быть сделан корпус </a:t>
            </a:r>
            <a:r>
              <a:rPr lang="ru-RU" sz="2000" dirty="0" err="1">
                <a:solidFill>
                  <a:srgbClr val="7F7F7F"/>
                </a:solidFill>
              </a:rPr>
              <a:t>экологичного</a:t>
            </a:r>
            <a:r>
              <a:rPr lang="ru-RU" sz="2000" dirty="0">
                <a:solidFill>
                  <a:srgbClr val="7F7F7F"/>
                </a:solidFill>
              </a:rPr>
              <a:t> телефона</a:t>
            </a:r>
            <a:r>
              <a:rPr lang="en-US" sz="2000" dirty="0">
                <a:solidFill>
                  <a:srgbClr val="7F7F7F"/>
                </a:solidFill>
              </a:rPr>
              <a:t>? </a:t>
            </a:r>
            <a:endParaRPr lang="ru-RU" sz="2000" dirty="0">
              <a:solidFill>
                <a:srgbClr val="7F7F7F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5200" y="2667000"/>
            <a:ext cx="546652" cy="7143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77095">
            <a:off x="965200" y="3810000"/>
            <a:ext cx="546652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54982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theme/theme1.xml><?xml version="1.0" encoding="utf-8"?>
<a:theme xmlns:a="http://schemas.openxmlformats.org/drawingml/2006/main" name="прил 1_Презентация к эко-уроку МТ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1387</Words>
  <Application>Microsoft Office PowerPoint</Application>
  <PresentationFormat>Произвольный</PresentationFormat>
  <Paragraphs>233</Paragraphs>
  <Slides>29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прил 1_Презентация к эко-уроку МТС</vt:lpstr>
      <vt:lpstr>Слайд 1</vt:lpstr>
      <vt:lpstr>Слайд 2</vt:lpstr>
      <vt:lpstr> Мобильные устройства   очень важны для нас </vt:lpstr>
      <vt:lpstr>Могут ли мобильные технологии помогать  сохранять природу? </vt:lpstr>
      <vt:lpstr>Слайд 5</vt:lpstr>
      <vt:lpstr>Спасение птиц</vt:lpstr>
      <vt:lpstr>Охрана животных</vt:lpstr>
      <vt:lpstr> Спасение лесов </vt:lpstr>
      <vt:lpstr>Из чего может состоять  эко-гаджет? </vt:lpstr>
      <vt:lpstr>Корпус эко-телефона может состоять из:</vt:lpstr>
      <vt:lpstr>Корпус эко-телефона может состоять из:</vt:lpstr>
      <vt:lpstr>Слайд 12</vt:lpstr>
      <vt:lpstr>От чего может  заряжаться  эко-телефон? </vt:lpstr>
      <vt:lpstr>Как экологично может заряжаться телефон?</vt:lpstr>
      <vt:lpstr>Как экологично может заряжаться телефон?</vt:lpstr>
      <vt:lpstr>Может ли упаковка быть экологичной? </vt:lpstr>
      <vt:lpstr>Эко-чехлы для телефонов?</vt:lpstr>
      <vt:lpstr>Эко-чехлы для телефонов?</vt:lpstr>
      <vt:lpstr>Мобильный телефон можно переработать</vt:lpstr>
      <vt:lpstr>Как происходит переработка  телефона</vt:lpstr>
      <vt:lpstr>Слайд 21</vt:lpstr>
      <vt:lpstr>Слайд 22</vt:lpstr>
      <vt:lpstr>Проверим, что вы запомнили!  </vt:lpstr>
      <vt:lpstr>Как мы с вами можем помогать природе?  </vt:lpstr>
      <vt:lpstr>Как  уменьшить  выбросы  СО2  в атмосферу? (правила «зеленых» технологий или   главные пути развития энергетики будущего)</vt:lpstr>
      <vt:lpstr>Эко - шаги</vt:lpstr>
      <vt:lpstr>«Светоизлучающие приборы будущего». </vt:lpstr>
      <vt:lpstr>Домашнее  задание: </vt:lpstr>
      <vt:lpstr>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каб321</dc:creator>
  <cp:lastModifiedBy>каб321</cp:lastModifiedBy>
  <cp:revision>42</cp:revision>
  <dcterms:created xsi:type="dcterms:W3CDTF">2014-11-26T01:36:49Z</dcterms:created>
  <dcterms:modified xsi:type="dcterms:W3CDTF">2014-11-30T19:19:18Z</dcterms:modified>
</cp:coreProperties>
</file>